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97" r:id="rId10"/>
    <p:sldId id="298" r:id="rId11"/>
    <p:sldId id="267" r:id="rId12"/>
    <p:sldId id="262" r:id="rId13"/>
    <p:sldId id="264" r:id="rId14"/>
    <p:sldId id="265" r:id="rId15"/>
    <p:sldId id="257" r:id="rId16"/>
    <p:sldId id="263" r:id="rId17"/>
    <p:sldId id="266" r:id="rId1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5" autoAdjust="0"/>
    <p:restoredTop sz="86575" autoAdjust="0"/>
  </p:normalViewPr>
  <p:slideViewPr>
    <p:cSldViewPr>
      <p:cViewPr varScale="1">
        <p:scale>
          <a:sx n="90" d="100"/>
          <a:sy n="90" d="100"/>
        </p:scale>
        <p:origin x="936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9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The test double / stub </a:t>
            </a:r>
            <a:r>
              <a:rPr lang="en-US" dirty="0" err="1"/>
              <a:t>behaviour</a:t>
            </a:r>
            <a:r>
              <a:rPr lang="en-US" dirty="0"/>
              <a:t> is not a replacement, but a </a:t>
            </a:r>
            <a:r>
              <a:rPr lang="en-US" dirty="0" err="1"/>
              <a:t>parametrisk</a:t>
            </a:r>
            <a:r>
              <a:rPr lang="en-US" dirty="0"/>
              <a:t> solution in the production code and runs the risk that someone will turn it on in production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actually a fine state pattern, but if it is located inside Game, then Game can only support 3 variants of </a:t>
            </a:r>
            <a:r>
              <a:rPr lang="en-US" dirty="0" err="1"/>
              <a:t>HotStone</a:t>
            </a:r>
            <a:r>
              <a:rPr lang="en-US" dirty="0"/>
              <a:t> – it is change by modification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A) A factory creates objects, it is not told which objects to hand out (then you need a factory to create the factory!) B) It is storing two strategies and I guess then that these are returned in the </a:t>
            </a:r>
            <a:r>
              <a:rPr lang="en-US" dirty="0" err="1"/>
              <a:t>createX</a:t>
            </a:r>
            <a:r>
              <a:rPr lang="en-US" dirty="0"/>
              <a:t>() methods – but then the factory does not </a:t>
            </a:r>
            <a:r>
              <a:rPr lang="en-US" b="1" dirty="0"/>
              <a:t>create objects</a:t>
            </a:r>
            <a:r>
              <a:rPr lang="en-US" b="0" dirty="0"/>
              <a:t> which is the responsibility of a factory; not storing them. You do not get new objects every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1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get kind of code duplication, but I actually find this solution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3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DK" noProof="0" dirty="0"/>
              <a:t>Mandatory Reflections</a:t>
            </a:r>
            <a:endParaRPr lang="en-US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1497-506A-7D85-3A80-749E725F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Code in Production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F7B59-56B4-A927-83BC-31041B1EB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such example </a:t>
            </a:r>
          </a:p>
          <a:p>
            <a:pPr lvl="1"/>
            <a:r>
              <a:rPr lang="en-US" dirty="0"/>
              <a:t>Thanks to ChatGPT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16F6D-F63B-8B24-9244-A48BA0FD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11A71-0665-9ADE-F48F-57DCE77E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0CDB7-A8DB-A5D7-8418-F954CE7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6643D0-6638-862D-B318-F9019948C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438" y="1028700"/>
            <a:ext cx="5029362" cy="2467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5D2536-28C3-17F8-9482-55850490F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1" y="3162300"/>
            <a:ext cx="2595988" cy="106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E24331-B6BE-5F01-2E7B-A378B2D58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652" y="4000500"/>
            <a:ext cx="4334207" cy="109400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4A2299-1B10-1F3B-9DF4-3DF1EE22D95B}"/>
              </a:ext>
            </a:extLst>
          </p:cNvPr>
          <p:cNvSpPr/>
          <p:nvPr/>
        </p:nvSpPr>
        <p:spPr>
          <a:xfrm>
            <a:off x="4419600" y="4519152"/>
            <a:ext cx="38100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CC57BD-6CE4-035E-51D9-C960D04E1D4A}"/>
              </a:ext>
            </a:extLst>
          </p:cNvPr>
          <p:cNvSpPr/>
          <p:nvPr/>
        </p:nvSpPr>
        <p:spPr>
          <a:xfrm>
            <a:off x="3767467" y="2933700"/>
            <a:ext cx="4650391" cy="56223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2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F0BD50-64D9-551B-1376-62D2F9DA0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K" dirty="0"/>
              <a:t>From Earlier Years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0CB6362-625E-3B00-883B-84B4E7F49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46924-93F0-6BC0-26EA-7ED397AC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E892C-88E2-9E83-CBA6-C1681836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176DA-F0CA-9DC5-941A-30A7D894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6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6AB1-70DF-D980-91DB-CB6518E7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Trenches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8908C-04A6-5814-1EA8-9447044E2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problematic here? </a:t>
            </a:r>
          </a:p>
          <a:p>
            <a:pPr lvl="1"/>
            <a:r>
              <a:rPr lang="en-US" dirty="0"/>
              <a:t>Assuming this method is in Game?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38B52-0D43-E704-77FF-7EF86F14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013E5-E017-D577-334F-758133C8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E30A7-8B24-8F26-531A-A922247A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344C02-A1B8-06E5-F35F-7689C6297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866900"/>
            <a:ext cx="5609038" cy="3352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73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1FC5A-ACB3-71E8-47AC-051575EA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282A-F16F-933E-73A4-F2F45602F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happening?</a:t>
            </a:r>
          </a:p>
          <a:p>
            <a:pPr lvl="1"/>
            <a:r>
              <a:rPr lang="en-US" dirty="0" err="1"/>
              <a:t>SemiStone’s</a:t>
            </a:r>
            <a:br>
              <a:rPr lang="en-US" dirty="0"/>
            </a:br>
            <a:r>
              <a:rPr lang="en-US" dirty="0"/>
              <a:t>“pick random hero”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0B876-D295-AC17-8617-016CB6D4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C55DC-AF83-FF38-A535-ECC3B6F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DA0E3-4724-2043-6574-D697210A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59D91A-207C-CAB4-1C34-22EB55AE5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028700"/>
            <a:ext cx="5411149" cy="52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88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1FC5A-ACB3-71E8-47AC-051575EA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282A-F16F-933E-73A4-F2F45602F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happening?</a:t>
            </a:r>
          </a:p>
          <a:p>
            <a:pPr lvl="1"/>
            <a:r>
              <a:rPr lang="en-US" dirty="0" err="1"/>
              <a:t>SemiStone’s</a:t>
            </a:r>
            <a:br>
              <a:rPr lang="en-US" dirty="0"/>
            </a:br>
            <a:r>
              <a:rPr lang="en-US" dirty="0"/>
              <a:t>“pick random hero”</a:t>
            </a:r>
          </a:p>
          <a:p>
            <a:pPr lvl="1"/>
            <a:endParaRPr lang="en-US" dirty="0"/>
          </a:p>
          <a:p>
            <a:r>
              <a:rPr lang="en-US" dirty="0"/>
              <a:t>Overengineer</a:t>
            </a:r>
          </a:p>
          <a:p>
            <a:pPr lvl="1"/>
            <a:r>
              <a:rPr lang="en-US" dirty="0"/>
              <a:t>Overly complex</a:t>
            </a:r>
            <a:br>
              <a:rPr lang="en-US" dirty="0"/>
            </a:br>
            <a:r>
              <a:rPr lang="en-US" dirty="0"/>
              <a:t>solution to simple</a:t>
            </a:r>
            <a:br>
              <a:rPr lang="en-US" dirty="0"/>
            </a:br>
            <a:r>
              <a:rPr lang="en-US" dirty="0"/>
              <a:t>problem</a:t>
            </a:r>
          </a:p>
          <a:p>
            <a:pPr lvl="1"/>
            <a:endParaRPr lang="en-US" dirty="0"/>
          </a:p>
          <a:p>
            <a:r>
              <a:rPr lang="en-US" dirty="0"/>
              <a:t>Storm P </a:t>
            </a:r>
          </a:p>
          <a:p>
            <a:pPr lvl="1"/>
            <a:r>
              <a:rPr lang="en-US" dirty="0"/>
              <a:t>Avoid his creations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0B876-D295-AC17-8617-016CB6D4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C55DC-AF83-FF38-A535-ECC3B6F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DA0E3-4724-2043-6574-D697210A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59D91A-207C-CAB4-1C34-22EB55AE5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028700"/>
            <a:ext cx="5411149" cy="52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7C8760-F32B-142F-B820-A37370791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10" y="1830048"/>
            <a:ext cx="4874389" cy="37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Factory (?)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 </a:t>
            </a:r>
            <a:r>
              <a:rPr lang="da-DK" dirty="0" err="1"/>
              <a:t>factory</a:t>
            </a:r>
            <a:r>
              <a:rPr lang="da-DK" dirty="0"/>
              <a:t> for </a:t>
            </a:r>
            <a:r>
              <a:rPr lang="da-DK" dirty="0" err="1"/>
              <a:t>SemiStone</a:t>
            </a:r>
            <a:endParaRPr lang="da-DK" dirty="0"/>
          </a:p>
          <a:p>
            <a:pPr lvl="1"/>
            <a:r>
              <a:rPr lang="da-DK" dirty="0"/>
              <a:t>Or – is it???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endParaRPr lang="da-DK" dirty="0"/>
          </a:p>
          <a:p>
            <a:r>
              <a:rPr lang="da-DK" dirty="0"/>
              <a:t>Find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aspects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problematic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943100"/>
            <a:ext cx="8496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8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C72F-E008-8EB5-D934-471E834D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to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65E8-0376-60B4-F41D-A71609164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Cast to an interface is not problematic; cast to class is.</a:t>
            </a:r>
          </a:p>
          <a:p>
            <a:pPr lvl="1"/>
            <a:r>
              <a:rPr lang="en-US" dirty="0" err="1"/>
              <a:t>MutableHero</a:t>
            </a:r>
            <a:r>
              <a:rPr lang="en-US" dirty="0"/>
              <a:t> h = (</a:t>
            </a:r>
            <a:r>
              <a:rPr lang="en-US" dirty="0" err="1"/>
              <a:t>MutableHero</a:t>
            </a:r>
            <a:r>
              <a:rPr lang="en-US" dirty="0"/>
              <a:t>) </a:t>
            </a:r>
            <a:r>
              <a:rPr lang="en-US" dirty="0" err="1"/>
              <a:t>getHero</a:t>
            </a:r>
            <a:r>
              <a:rPr lang="en-US" dirty="0"/>
              <a:t>(who);</a:t>
            </a:r>
          </a:p>
          <a:p>
            <a:endParaRPr lang="en-US" dirty="0"/>
          </a:p>
          <a:p>
            <a:r>
              <a:rPr lang="en-US" dirty="0"/>
              <a:t>One example of avoiding it</a:t>
            </a:r>
          </a:p>
          <a:p>
            <a:pPr lvl="1"/>
            <a:r>
              <a:rPr lang="en-US" dirty="0"/>
              <a:t>Benefits?</a:t>
            </a:r>
          </a:p>
          <a:p>
            <a:pPr lvl="1"/>
            <a:r>
              <a:rPr lang="en-US" dirty="0"/>
              <a:t>Liabilities?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0E35C-A7BF-1132-053E-5E54EFA7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DE2F-C0B9-025E-FF0E-E7E22CDD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906E3-2C5D-2C41-D5E5-6AB4F09F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52242E-A6DB-1DAB-916B-E02080F3A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857" y="1814993"/>
            <a:ext cx="4248743" cy="350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02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7ACF-8464-3EF4-FCE0-219ACA64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Simple, but too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B3C47-F192-B83F-062D-CE6003BAD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UML with 1000 lines is worthless, but do not fall in the other pitfall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E8C5A-B706-ECCD-4457-6F88689E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2EA93-9A52-C059-AF94-BC7F5F8B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DD8F7-6EBA-A78E-CABD-68A4461C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E7BF33-0061-225C-52DD-7E6F198CA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62100"/>
            <a:ext cx="5033962" cy="34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8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A71F-7812-E878-7398-F6DBB7CF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 err="1"/>
              <a:t>EtaStone</a:t>
            </a:r>
            <a:r>
              <a:rPr lang="en-DK" dirty="0"/>
              <a:t> = Card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AADB-FF4B-0BCE-F36C-D4AE1981D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Card Effects = The fun begins</a:t>
            </a:r>
          </a:p>
          <a:p>
            <a:pPr lvl="1"/>
            <a:r>
              <a:rPr lang="en-DK" dirty="0"/>
              <a:t>This is the core game mechanics of </a:t>
            </a:r>
            <a:r>
              <a:rPr lang="en-DK" dirty="0" err="1"/>
              <a:t>HearthStone</a:t>
            </a:r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r>
              <a:rPr lang="en-DK" dirty="0"/>
              <a:t>What is it?</a:t>
            </a:r>
          </a:p>
          <a:p>
            <a:pPr lvl="1"/>
            <a:r>
              <a:rPr lang="en-DK" i="1" dirty="0"/>
              <a:t>Given a trigger, modify the game’s state	(trigger = play card)</a:t>
            </a:r>
          </a:p>
          <a:p>
            <a:r>
              <a:rPr lang="en-DK" dirty="0"/>
              <a:t>This resembles something we have seen before?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22DC-5385-4D88-E5F8-9016CB72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6650F-5A01-6089-B514-865720D3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21678-3192-2417-5661-3CCD22D6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E617DD-E5F1-2B55-89FE-E200B4272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58" y="1881051"/>
            <a:ext cx="7230484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4A83-4C01-B15F-135B-48797D18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6C20B-9870-400E-CC99-8FFBD47A5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Seen before, yes</a:t>
            </a:r>
          </a:p>
          <a:p>
            <a:endParaRPr lang="en-DK" dirty="0"/>
          </a:p>
          <a:p>
            <a:endParaRPr lang="en-DK" dirty="0"/>
          </a:p>
          <a:p>
            <a:pPr lvl="1"/>
            <a:r>
              <a:rPr lang="en-DK" i="1" dirty="0"/>
              <a:t>Given a trigger, modify the game’s state	(trigger = use power)</a:t>
            </a:r>
          </a:p>
          <a:p>
            <a:pPr lvl="1"/>
            <a:endParaRPr lang="en-DK" i="1" dirty="0"/>
          </a:p>
          <a:p>
            <a:pPr lvl="1"/>
            <a:endParaRPr lang="en-DK" i="1" dirty="0"/>
          </a:p>
          <a:p>
            <a:r>
              <a:rPr lang="en-DK" dirty="0"/>
              <a:t>It is a </a:t>
            </a:r>
            <a:r>
              <a:rPr lang="en-DK" b="1" dirty="0"/>
              <a:t>role</a:t>
            </a:r>
            <a:r>
              <a:rPr lang="en-DK" dirty="0"/>
              <a:t> that a game object can play </a:t>
            </a:r>
            <a:r>
              <a:rPr lang="en-DK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DK" dirty="0">
                <a:sym typeface="Wingdings" panose="05000000000000000000" pitchFamily="2" charset="2"/>
              </a:rPr>
              <a:t>Role Interface:	</a:t>
            </a:r>
            <a:r>
              <a:rPr lang="en-DK" i="1" dirty="0" err="1">
                <a:sym typeface="Wingdings" panose="05000000000000000000" pitchFamily="2" charset="2"/>
              </a:rPr>
              <a:t>Effectable</a:t>
            </a:r>
            <a:r>
              <a:rPr lang="en-DK" b="1" i="1" dirty="0">
                <a:sym typeface="Wingdings" panose="05000000000000000000" pitchFamily="2" charset="2"/>
              </a:rPr>
              <a:t>	</a:t>
            </a:r>
            <a:r>
              <a:rPr lang="en-DK" dirty="0">
                <a:sym typeface="Wingdings" panose="05000000000000000000" pitchFamily="2" charset="2"/>
              </a:rPr>
              <a:t>(‘able to trigger an effect’)</a:t>
            </a:r>
            <a:endParaRPr lang="en-DK" dirty="0"/>
          </a:p>
          <a:p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C2C24-5F09-8B3D-609D-D1E25F90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B4CBA-4D25-C081-2019-4C65FE25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1F765-5FC2-251B-F8A5-1AE2FE8D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40A04-4517-C37A-A4BA-70860791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41" y="1485900"/>
            <a:ext cx="8002117" cy="790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D6A798-3778-0377-6FDE-0467447F6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95138"/>
            <a:ext cx="6173061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8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B0EE-BD27-D869-CCDD-43937B50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 err="1"/>
              <a:t>Effectable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4929-A1E7-789B-F73A-C2CC13140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So</a:t>
            </a:r>
          </a:p>
          <a:p>
            <a:endParaRPr lang="en-DK" dirty="0"/>
          </a:p>
          <a:p>
            <a:endParaRPr lang="en-DK" dirty="0"/>
          </a:p>
          <a:p>
            <a:endParaRPr lang="en-DK" dirty="0"/>
          </a:p>
          <a:p>
            <a:r>
              <a:rPr lang="en-DK" dirty="0"/>
              <a:t>Which signals that cards and heroes have the following </a:t>
            </a:r>
            <a:r>
              <a:rPr lang="en-DK" i="1" dirty="0"/>
              <a:t>responsibilities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21E69-4051-9ECB-A81C-B0F3AB7E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6DB4-1621-17A4-99F1-7267BE72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B7289-0D37-66BA-8558-5FC0F751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390DC5-4327-C5BF-DF88-DA6A0F838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00" y="2072734"/>
            <a:ext cx="8772863" cy="451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19958-EFBD-C146-DCF6-93FA192D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08070"/>
            <a:ext cx="8411215" cy="374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A1FBDB-8FB2-6564-6C69-A25175AF3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15" y="3771900"/>
            <a:ext cx="6956969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86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B019-E65F-55EA-76D4-897D376E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Thus triggering an Card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BFB59-529C-7B98-F69D-B49CC88B1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As Game knowns that a card has the responsibility to provide its effect, it can simply (during </a:t>
            </a:r>
            <a:r>
              <a:rPr lang="en-DK" dirty="0" err="1"/>
              <a:t>playCard</a:t>
            </a:r>
            <a:r>
              <a:rPr lang="en-DK" dirty="0"/>
              <a:t>()) do</a:t>
            </a:r>
          </a:p>
          <a:p>
            <a:pPr lvl="1"/>
            <a:r>
              <a:rPr lang="en-DK" dirty="0"/>
              <a:t>“Card, hand me your effect, and then I will execute it.”</a:t>
            </a:r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r>
              <a:rPr lang="en-DK" dirty="0"/>
              <a:t>In </a:t>
            </a:r>
            <a:r>
              <a:rPr lang="en-DK" dirty="0" err="1"/>
              <a:t>usePower</a:t>
            </a:r>
            <a:r>
              <a:rPr lang="en-DK" dirty="0"/>
              <a:t>() method, same thing goes on</a:t>
            </a:r>
          </a:p>
          <a:p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C75ED-90C0-068E-CAA5-00EAC466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A20ED-94FF-B81D-53CC-E0B37619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7434A-8F37-65D9-8CAC-D2EFC159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2802C-F3E5-8E06-9473-BF7CDE5A6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47900"/>
            <a:ext cx="4899590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4199DD-4732-2B36-AE92-C2E0DA523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140570"/>
            <a:ext cx="4869281" cy="850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6773FE-489E-76C4-FF72-2AE3753E75C9}"/>
              </a:ext>
            </a:extLst>
          </p:cNvPr>
          <p:cNvSpPr/>
          <p:nvPr/>
        </p:nvSpPr>
        <p:spPr>
          <a:xfrm rot="527358">
            <a:off x="6923040" y="2316757"/>
            <a:ext cx="2049418" cy="1962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Do the same thing, the same way...</a:t>
            </a:r>
          </a:p>
        </p:txBody>
      </p:sp>
    </p:spTree>
    <p:extLst>
      <p:ext uri="{BB962C8B-B14F-4D97-AF65-F5344CB8AC3E}">
        <p14:creationId xmlns:p14="http://schemas.microsoft.com/office/powerpoint/2010/main" val="138444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9AA0-6109-0FAF-2443-F318F43B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Effects as Lambdas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0BDFD-F0DB-B21C-023D-D4EC8EF10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My </a:t>
            </a:r>
            <a:r>
              <a:rPr lang="en-DK" dirty="0" err="1"/>
              <a:t>EffectStrategy</a:t>
            </a:r>
            <a:r>
              <a:rPr lang="en-DK" dirty="0"/>
              <a:t> only has a </a:t>
            </a:r>
            <a:r>
              <a:rPr lang="en-DK" i="1" dirty="0"/>
              <a:t>single method</a:t>
            </a:r>
            <a:r>
              <a:rPr lang="en-DK" dirty="0"/>
              <a:t>...</a:t>
            </a:r>
          </a:p>
          <a:p>
            <a:endParaRPr lang="en-DK" dirty="0"/>
          </a:p>
          <a:p>
            <a:endParaRPr lang="en-DK" dirty="0"/>
          </a:p>
          <a:p>
            <a:r>
              <a:rPr lang="en-DK" dirty="0"/>
              <a:t>... </a:t>
            </a:r>
            <a:r>
              <a:rPr lang="en-GB" dirty="0"/>
              <a:t>S</a:t>
            </a:r>
            <a:r>
              <a:rPr lang="en-DK" dirty="0"/>
              <a:t>o I can code them as </a:t>
            </a:r>
            <a:r>
              <a:rPr lang="en-DK" i="1" dirty="0"/>
              <a:t>lambda functions</a:t>
            </a:r>
          </a:p>
          <a:p>
            <a:endParaRPr lang="en-DK" i="1" dirty="0"/>
          </a:p>
          <a:p>
            <a:endParaRPr lang="en-DK" i="1" dirty="0"/>
          </a:p>
          <a:p>
            <a:endParaRPr lang="en-DK" i="1" dirty="0"/>
          </a:p>
          <a:p>
            <a:r>
              <a:rPr lang="en-DK" i="1" dirty="0"/>
              <a:t>From my </a:t>
            </a:r>
            <a:r>
              <a:rPr lang="en-DK" i="1" dirty="0" err="1"/>
              <a:t>PiStone</a:t>
            </a:r>
            <a:r>
              <a:rPr lang="en-DK" i="1" dirty="0"/>
              <a:t>, using </a:t>
            </a:r>
            <a:r>
              <a:rPr lang="en-DK" i="1" dirty="0" err="1"/>
              <a:t>WizardHub</a:t>
            </a:r>
            <a:endParaRPr lang="en-DK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C8113-47FF-6F9A-B697-D2685D7D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A0999-3BF4-F18E-6DC5-A2F10787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3F1A1-727E-7492-CCF3-45C122FA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21DE2C-A74D-2162-D450-D3E3E2D32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85900"/>
            <a:ext cx="5363323" cy="676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FDF565-632E-0696-C8AA-22E9601DA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37" y="2705100"/>
            <a:ext cx="7173326" cy="1152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05F2B-C291-D2EB-526C-81DBEFEB69D3}"/>
              </a:ext>
            </a:extLst>
          </p:cNvPr>
          <p:cNvSpPr/>
          <p:nvPr/>
        </p:nvSpPr>
        <p:spPr>
          <a:xfrm>
            <a:off x="1447800" y="2870012"/>
            <a:ext cx="6748963" cy="685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7636B4-BE32-0E4A-57CB-A8350389F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483295"/>
            <a:ext cx="6553200" cy="12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5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0B70-D266-AFFE-1757-A5C1A304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Some opt for “flatter design”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66744-DAA5-00A9-72A8-7CE491F90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The effect strategy is associated with Game, not Card</a:t>
            </a:r>
          </a:p>
          <a:p>
            <a:pPr lvl="1"/>
            <a:r>
              <a:rPr lang="en-DK" dirty="0"/>
              <a:t>A good design: </a:t>
            </a:r>
            <a:r>
              <a:rPr lang="en-DK" i="1" dirty="0"/>
              <a:t>open for extension, closed for modification</a:t>
            </a:r>
          </a:p>
          <a:p>
            <a:pPr lvl="2"/>
            <a:r>
              <a:rPr lang="en-DK" dirty="0"/>
              <a:t>It has the ‘card type switch’ </a:t>
            </a:r>
            <a:r>
              <a:rPr lang="en-DK" b="1" dirty="0"/>
              <a:t>in the strategy, not in game</a:t>
            </a:r>
          </a:p>
          <a:p>
            <a:pPr lvl="2"/>
            <a:endParaRPr lang="en-DK" b="1" dirty="0"/>
          </a:p>
          <a:p>
            <a:endParaRPr lang="en-DK" b="1" dirty="0"/>
          </a:p>
          <a:p>
            <a:endParaRPr lang="en-DK" b="1" dirty="0"/>
          </a:p>
          <a:p>
            <a:r>
              <a:rPr lang="en-DK" dirty="0"/>
              <a:t>Liability</a:t>
            </a:r>
          </a:p>
          <a:p>
            <a:pPr lvl="1"/>
            <a:r>
              <a:rPr lang="en-DK" dirty="0"/>
              <a:t>The switch can</a:t>
            </a:r>
            <a:br>
              <a:rPr lang="en-DK" dirty="0"/>
            </a:br>
            <a:r>
              <a:rPr lang="en-DK" dirty="0"/>
              <a:t>become pretty long</a:t>
            </a:r>
          </a:p>
          <a:p>
            <a:pPr lvl="1"/>
            <a:r>
              <a:rPr lang="en-DK" dirty="0"/>
              <a:t>(</a:t>
            </a:r>
            <a:r>
              <a:rPr lang="en-DK" dirty="0" err="1"/>
              <a:t>HearthStone</a:t>
            </a:r>
            <a:r>
              <a:rPr lang="en-DK" dirty="0"/>
              <a:t> =</a:t>
            </a:r>
            <a:br>
              <a:rPr lang="en-DK" dirty="0"/>
            </a:br>
            <a:r>
              <a:rPr lang="en-DK" dirty="0"/>
              <a:t>&gt; 1000 cards)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2D79B-5BCE-C2C9-362C-D5C654C2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C4DFC-82FF-734E-596F-CC162A75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8A4FD-400A-D9B4-B972-064C1EA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7CB24-1E6D-9067-1624-94E987D7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793" y="2476500"/>
            <a:ext cx="5068007" cy="2372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11699D-E3F5-CD92-2900-BD596DBF1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165680"/>
            <a:ext cx="4601217" cy="276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49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EB9BCD6-ED17-91CC-2FF9-91B1C5AD4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K" dirty="0"/>
              <a:t>From last week’s cancelled lecture...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0A0901D-DD59-416C-67A3-8070EA94A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K" dirty="0"/>
              <a:t>One major issue that needs to be stated...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048A4-156A-BDF4-E655-2892BBC5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782E3-EBE1-A489-7686-964B875B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8B07-EF64-6020-985F-3375D41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A72F-4940-2ECB-F919-A30EE240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Doubles in Production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EDBBB-A0E8-8888-2677-70BB642C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issue with this</a:t>
            </a:r>
            <a:br>
              <a:rPr lang="en-US" dirty="0"/>
            </a:br>
            <a:r>
              <a:rPr lang="en-DK" dirty="0"/>
              <a:t>“</a:t>
            </a:r>
            <a:r>
              <a:rPr lang="en-US" dirty="0"/>
              <a:t>test stub</a:t>
            </a:r>
            <a:r>
              <a:rPr lang="en-DK" dirty="0"/>
              <a:t>”</a:t>
            </a:r>
            <a:r>
              <a:rPr lang="en-US" dirty="0"/>
              <a:t>?</a:t>
            </a:r>
            <a:endParaRPr lang="en-DK" dirty="0"/>
          </a:p>
          <a:p>
            <a:endParaRPr lang="en-DK" dirty="0"/>
          </a:p>
          <a:p>
            <a:endParaRPr lang="en-DK" dirty="0"/>
          </a:p>
          <a:p>
            <a:r>
              <a:rPr lang="en-DK" dirty="0"/>
              <a:t>(Which per definition</a:t>
            </a:r>
            <a:br>
              <a:rPr lang="en-DK" dirty="0"/>
            </a:br>
            <a:r>
              <a:rPr lang="en-DK" dirty="0"/>
              <a:t>is not a test stub…)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A0D30-D933-F344-BE54-FB20A212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BE74-2A5B-F7DF-4737-55D87E94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D60B9-929F-811A-614B-E9743BF0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 descr="A computer screen with many colorful text&#10;&#10;AI-generated content may be incorrect.">
            <a:extLst>
              <a:ext uri="{FF2B5EF4-FFF2-40B4-BE49-F238E27FC236}">
                <a16:creationId xmlns:a16="http://schemas.microsoft.com/office/drawing/2014/main" id="{A1D7CE87-D100-7F5B-6201-4C701400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11833"/>
            <a:ext cx="5122203" cy="33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9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695</Words>
  <Application>Microsoft Office PowerPoint</Application>
  <PresentationFormat>On-screen Show (16:10)</PresentationFormat>
  <Paragraphs>159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Software Engineering and Architecture</vt:lpstr>
      <vt:lpstr>EtaStone = Card Effects</vt:lpstr>
      <vt:lpstr>Effects</vt:lpstr>
      <vt:lpstr>Effectable</vt:lpstr>
      <vt:lpstr>Thus triggering an Card Effect</vt:lpstr>
      <vt:lpstr>Effects as Lambdas</vt:lpstr>
      <vt:lpstr>Some opt for “flatter design”</vt:lpstr>
      <vt:lpstr>From last week’s cancelled lecture...</vt:lpstr>
      <vt:lpstr>No Doubles in Production</vt:lpstr>
      <vt:lpstr>Test Code in Production</vt:lpstr>
      <vt:lpstr>From Earlier Years</vt:lpstr>
      <vt:lpstr>From the Trenches</vt:lpstr>
      <vt:lpstr>Overengineering</vt:lpstr>
      <vt:lpstr>Overengineering</vt:lpstr>
      <vt:lpstr>Factory (?)</vt:lpstr>
      <vt:lpstr>Cast to Interface</vt:lpstr>
      <vt:lpstr>Simple, but too Simple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128</cp:revision>
  <dcterms:created xsi:type="dcterms:W3CDTF">2006-08-16T00:00:00Z</dcterms:created>
  <dcterms:modified xsi:type="dcterms:W3CDTF">2025-10-22T08:52:30Z</dcterms:modified>
</cp:coreProperties>
</file>